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86" r:id="rId7"/>
    <p:sldId id="263" r:id="rId8"/>
    <p:sldId id="264" r:id="rId9"/>
    <p:sldId id="288" r:id="rId10"/>
    <p:sldId id="289" r:id="rId11"/>
    <p:sldId id="290" r:id="rId12"/>
    <p:sldId id="265" r:id="rId13"/>
    <p:sldId id="266" r:id="rId14"/>
    <p:sldId id="267" r:id="rId15"/>
    <p:sldId id="269" r:id="rId16"/>
    <p:sldId id="284" r:id="rId17"/>
    <p:sldId id="275" r:id="rId18"/>
    <p:sldId id="276" r:id="rId19"/>
    <p:sldId id="277" r:id="rId20"/>
    <p:sldId id="278" r:id="rId21"/>
    <p:sldId id="279" r:id="rId22"/>
    <p:sldId id="280" r:id="rId23"/>
    <p:sldId id="283" r:id="rId24"/>
    <p:sldId id="287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pPr/>
              <a:t>3/3/2023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1.wav"/><Relationship Id="rId1" Type="http://schemas.openxmlformats.org/officeDocument/2006/relationships/audio" Target="../media/audio10.wav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5.wav"/><Relationship Id="rId1" Type="http://schemas.openxmlformats.org/officeDocument/2006/relationships/audio" Target="../media/audio14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6.wav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7.wav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9.wav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2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3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4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4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6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BLACK FRIDAY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11238-6E0F-4171-8EF8-68198021B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/>
              <a:t>BY: </a:t>
            </a:r>
            <a:r>
              <a:rPr lang="en-IN" dirty="0" err="1" smtClean="0"/>
              <a:t>kirti</a:t>
            </a:r>
            <a:r>
              <a:rPr lang="en-IN" dirty="0" smtClean="0"/>
              <a:t> </a:t>
            </a:r>
            <a:r>
              <a:rPr lang="en-IN" dirty="0" err="1" smtClean="0"/>
              <a:t>ohlan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occupation and city category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" y="2603499"/>
            <a:ext cx="10607040" cy="4149997"/>
          </a:xfrm>
        </p:spPr>
      </p:pic>
    </p:spTree>
    <p:extLst>
      <p:ext uri="{BB962C8B-B14F-4D97-AF65-F5344CB8AC3E}">
        <p14:creationId xmlns:p14="http://schemas.microsoft.com/office/powerpoint/2010/main" val="162839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10 products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2603500"/>
            <a:ext cx="9757955" cy="3980180"/>
          </a:xfrm>
        </p:spPr>
      </p:pic>
    </p:spTree>
    <p:extLst>
      <p:ext uri="{BB962C8B-B14F-4D97-AF65-F5344CB8AC3E}">
        <p14:creationId xmlns:p14="http://schemas.microsoft.com/office/powerpoint/2010/main" val="135252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0C2712-BA36-4393-8460-623D6330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36029" r="18726" b="57457"/>
          <a:stretch/>
        </p:blipFill>
        <p:spPr>
          <a:xfrm>
            <a:off x="569914" y="2321987"/>
            <a:ext cx="11155362" cy="123083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A113206-C9FA-4B29-B2A9-8730F7B4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52936" r="18726" b="41790"/>
          <a:stretch/>
        </p:blipFill>
        <p:spPr>
          <a:xfrm>
            <a:off x="588964" y="3419475"/>
            <a:ext cx="11155362" cy="1041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A1901-B2EF-40CF-B3EB-C528EA160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10000" r="19297" b="83935"/>
          <a:stretch/>
        </p:blipFill>
        <p:spPr>
          <a:xfrm>
            <a:off x="628649" y="4460881"/>
            <a:ext cx="10953751" cy="93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F16167-549F-4A7C-BADF-574537827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21944" r="19297" b="70139"/>
          <a:stretch/>
        </p:blipFill>
        <p:spPr>
          <a:xfrm>
            <a:off x="609599" y="5044018"/>
            <a:ext cx="10953751" cy="143298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7"/>
          <a:stretch>
            <a:fillRect/>
          </a:stretch>
        </p:blipFill>
        <p:spPr>
          <a:xfrm>
            <a:off x="1170781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/>
              <a:t>Barplot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7C1495-3168-4C4E-9B64-1D92022B5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602" t="24163" r="34095" b="18680"/>
          <a:stretch/>
        </p:blipFill>
        <p:spPr>
          <a:xfrm>
            <a:off x="1038225" y="2000249"/>
            <a:ext cx="9772650" cy="482917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5"/>
          <a:stretch>
            <a:fillRect/>
          </a:stretch>
        </p:blipFill>
        <p:spPr>
          <a:xfrm>
            <a:off x="11736388" y="64690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43" y="378888"/>
            <a:ext cx="8761413" cy="706964"/>
          </a:xfrm>
        </p:spPr>
        <p:txBody>
          <a:bodyPr/>
          <a:lstStyle/>
          <a:p>
            <a:r>
              <a:rPr lang="en-IN" dirty="0"/>
              <a:t>Analyse “Purchase” : 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CEB58-3C29-4201-8686-0A2268FA6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38612" r="36876" b="6944"/>
          <a:stretch/>
        </p:blipFill>
        <p:spPr>
          <a:xfrm>
            <a:off x="466725" y="1037364"/>
            <a:ext cx="4905375" cy="2722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3F28A-20AB-4791-8CB6-D507B5D26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9028" r="37969" b="7778"/>
          <a:stretch/>
        </p:blipFill>
        <p:spPr>
          <a:xfrm>
            <a:off x="6467475" y="1046889"/>
            <a:ext cx="5438775" cy="2713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86B8D-C991-4165-BCA0-2CA89D8F9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65" t="10278" r="37266" b="36527"/>
          <a:stretch/>
        </p:blipFill>
        <p:spPr>
          <a:xfrm>
            <a:off x="1409700" y="3807886"/>
            <a:ext cx="9496425" cy="3021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11774488" y="64500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DBE3F-4973-48EE-A6AF-C0F027ED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Gender</a:t>
            </a:r>
          </a:p>
          <a:p>
            <a:r>
              <a:rPr lang="en-IN" dirty="0"/>
              <a:t>Product Category 1</a:t>
            </a:r>
          </a:p>
          <a:p>
            <a:r>
              <a:rPr lang="en-IN" dirty="0"/>
              <a:t>Product Category 2</a:t>
            </a:r>
          </a:p>
          <a:p>
            <a:r>
              <a:rPr lang="en-IN" dirty="0"/>
              <a:t>Product Category 3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ED4AD-70F2-4083-9785-2432BAE5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0703" t="14198" r="59782" b="74444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460163" y="62976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F3CCE-762F-40CE-BBBA-F544407A9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4" t="16389" r="36797" b="29444"/>
          <a:stretch/>
        </p:blipFill>
        <p:spPr>
          <a:xfrm>
            <a:off x="914400" y="2552700"/>
            <a:ext cx="5162550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A819F-6CCD-4590-91CC-22EC3E51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3" t="25833" r="41094" b="26251"/>
          <a:stretch/>
        </p:blipFill>
        <p:spPr>
          <a:xfrm>
            <a:off x="6305551" y="2552700"/>
            <a:ext cx="4748421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/>
          <a:stretch>
            <a:fillRect/>
          </a:stretch>
        </p:blipFill>
        <p:spPr>
          <a:xfrm>
            <a:off x="11612563" y="64976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A42D-513D-46F3-B17B-925DF8B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Simple Random Sampling : With Replacement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36863-9BB1-496E-94F4-45DDCEBA7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4373"/>
          <a:stretch/>
        </p:blipFill>
        <p:spPr>
          <a:xfrm>
            <a:off x="3648074" y="2152649"/>
            <a:ext cx="4442619" cy="4562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64963" y="64690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6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A42D-513D-46F3-B17B-925DF8B2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Simple Random Sampling : Without Replacement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4D1484-7702-4BAC-83BE-FB1C54CBD1C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500437" y="2064807"/>
            <a:ext cx="4448175" cy="479319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17313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0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D8-B19C-4E89-A461-51AF4B02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370171" cy="706964"/>
          </a:xfrm>
        </p:spPr>
        <p:txBody>
          <a:bodyPr/>
          <a:lstStyle/>
          <a:p>
            <a:r>
              <a:rPr lang="en-IN" dirty="0"/>
              <a:t>Systematic Sampling : Equal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9CBA6-9EB7-48EA-AAB3-F805D035F6E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026989" y="1790700"/>
            <a:ext cx="5081588" cy="50673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07788" y="63452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1D3C8-3BAC-4DBC-9857-B8F3508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6793C-80DD-41FA-878A-5DE85337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Friday sales dataset</a:t>
            </a:r>
          </a:p>
          <a:p>
            <a:r>
              <a:rPr lang="en-US" dirty="0"/>
              <a:t>By Retail Stores</a:t>
            </a:r>
          </a:p>
          <a:p>
            <a:r>
              <a:rPr lang="en-US" dirty="0"/>
              <a:t>550,000 observations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Numerical Variables</a:t>
            </a:r>
          </a:p>
          <a:p>
            <a:pPr lvl="1"/>
            <a:r>
              <a:rPr lang="en-US" dirty="0"/>
              <a:t>Categorical Variables</a:t>
            </a:r>
          </a:p>
          <a:p>
            <a:pPr lvl="1"/>
            <a:r>
              <a:rPr lang="en-US" dirty="0"/>
              <a:t>Some missing values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51DD8-B19C-4E89-A461-51AF4B02F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6" y="973668"/>
            <a:ext cx="9658350" cy="706964"/>
          </a:xfrm>
        </p:spPr>
        <p:txBody>
          <a:bodyPr/>
          <a:lstStyle/>
          <a:p>
            <a:r>
              <a:rPr lang="en-IN" dirty="0"/>
              <a:t>Systematic Sampling : Unequal Probability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BE908-DCC3-4219-B7E8-1397EC7FF16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3145632" y="1680632"/>
            <a:ext cx="5341143" cy="517736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93513" y="63833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7640-8BE5-4C94-B7A3-426D2B4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8721" cy="706964"/>
          </a:xfrm>
        </p:spPr>
        <p:txBody>
          <a:bodyPr/>
          <a:lstStyle/>
          <a:p>
            <a:r>
              <a:rPr lang="en-IN" dirty="0"/>
              <a:t>Stratified Sampling : Sample Size 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02D8E-483B-4566-8E08-B265CED7E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b="2877"/>
          <a:stretch/>
        </p:blipFill>
        <p:spPr>
          <a:xfrm>
            <a:off x="2275633" y="1680632"/>
            <a:ext cx="6754067" cy="517736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50663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2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627A8-DE89-405B-8C6F-EE51FCD8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Cluster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FE716-EB8F-4808-AB09-22F7FF707BD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2776537" y="1699029"/>
            <a:ext cx="5700713" cy="515897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593513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E425-8AEE-4E44-873F-D3571A469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F8625-B698-4C78-95FD-3F26E6829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722596" cy="3797300"/>
          </a:xfrm>
        </p:spPr>
        <p:txBody>
          <a:bodyPr/>
          <a:lstStyle/>
          <a:p>
            <a:r>
              <a:rPr lang="en-IN" dirty="0"/>
              <a:t>Therefore maximum change in original vs sample in:</a:t>
            </a:r>
          </a:p>
          <a:p>
            <a:pPr lvl="1"/>
            <a:r>
              <a:rPr lang="en-IN" dirty="0"/>
              <a:t>Systematic Sampling : Equal Probability</a:t>
            </a:r>
          </a:p>
          <a:p>
            <a:pPr lvl="1"/>
            <a:r>
              <a:rPr lang="en-IN" dirty="0"/>
              <a:t>Stratified Sampling : Sample Size =</a:t>
            </a:r>
            <a:r>
              <a:rPr lang="en-IN" dirty="0" smtClean="0"/>
              <a:t>10</a:t>
            </a:r>
          </a:p>
          <a:p>
            <a:r>
              <a:rPr lang="en-IN" dirty="0" smtClean="0"/>
              <a:t>Almost similar interpretation</a:t>
            </a:r>
          </a:p>
          <a:p>
            <a:pPr marL="742950" lvl="2" indent="-342900"/>
            <a:r>
              <a:rPr lang="en-IN" dirty="0" smtClean="0"/>
              <a:t> Systematic Sampling : Unequal Probability</a:t>
            </a:r>
          </a:p>
          <a:p>
            <a:pPr lvl="1"/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79238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mtClean="0"/>
              <a:t>Number of  Male </a:t>
            </a:r>
            <a:r>
              <a:rPr lang="en-IN" dirty="0" smtClean="0"/>
              <a:t>Shoppers &gt; Female Shoppers</a:t>
            </a:r>
          </a:p>
          <a:p>
            <a:r>
              <a:rPr lang="en-IN" dirty="0" smtClean="0"/>
              <a:t>Products in Product Category 2 sold most</a:t>
            </a:r>
          </a:p>
          <a:p>
            <a:r>
              <a:rPr lang="en-IN" dirty="0" smtClean="0"/>
              <a:t>People generally spent over $5000 in sales</a:t>
            </a:r>
          </a:p>
          <a:p>
            <a:r>
              <a:rPr lang="en-IN" dirty="0" smtClean="0"/>
              <a:t>People in age range 26-35 purchase most</a:t>
            </a:r>
          </a:p>
          <a:p>
            <a:r>
              <a:rPr lang="en-IN" dirty="0" smtClean="0"/>
              <a:t>There are highest average sales in City Category ‘C’ as compared to other</a:t>
            </a:r>
          </a:p>
          <a:p>
            <a:r>
              <a:rPr lang="en-IN" dirty="0" smtClean="0"/>
              <a:t>Unequal Probability sampling technique could be used over this dataset for best results</a:t>
            </a:r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26863" y="637381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101-63B2-407E-AF18-9980E878B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 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17338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CE23-3FDC-4974-883A-DC4539B80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3DD5E-9295-4A32-873E-8805F184A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Dataset is provided by </a:t>
            </a:r>
            <a:r>
              <a:rPr lang="en-US" dirty="0" err="1" smtClean="0"/>
              <a:t>Flipo</a:t>
            </a:r>
            <a:r>
              <a:rPr lang="en-US" dirty="0" smtClean="0"/>
              <a:t> </a:t>
            </a:r>
            <a:r>
              <a:rPr lang="en-US" dirty="0" err="1" smtClean="0"/>
              <a:t>Robo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Gathering</a:t>
            </a:r>
            <a:endParaRPr lang="en-IN" dirty="0"/>
          </a:p>
          <a:p>
            <a:r>
              <a:rPr lang="en-US" dirty="0"/>
              <a:t>Exploring Data</a:t>
            </a:r>
            <a:endParaRPr lang="en-IN" dirty="0"/>
          </a:p>
          <a:p>
            <a:r>
              <a:rPr lang="en-US" dirty="0"/>
              <a:t>Cleaning Data</a:t>
            </a:r>
            <a:endParaRPr lang="en-IN" dirty="0"/>
          </a:p>
          <a:p>
            <a:r>
              <a:rPr lang="en-US" dirty="0"/>
              <a:t>Final Formatting of Data</a:t>
            </a:r>
            <a:endParaRPr lang="en-IN" dirty="0"/>
          </a:p>
          <a:p>
            <a:endParaRPr lang="en-IN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822113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ED0B-420A-46B7-8056-8BF0F88F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0FBA-7A8C-4E6D-9418-DCD2AD48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295525"/>
            <a:ext cx="6562725" cy="45339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IN" dirty="0" err="1"/>
              <a:t>User_ID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Product_ID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/>
              <a:t>Gender	(Categorical Variable)</a:t>
            </a:r>
          </a:p>
          <a:p>
            <a:pPr lvl="0"/>
            <a:r>
              <a:rPr lang="en-IN" dirty="0"/>
              <a:t>Age	(Categorical Variable, because it is in ranges)</a:t>
            </a:r>
          </a:p>
          <a:p>
            <a:pPr lvl="0"/>
            <a:r>
              <a:rPr lang="en-IN" dirty="0"/>
              <a:t>Occupation	(Numerical Variable)</a:t>
            </a:r>
          </a:p>
          <a:p>
            <a:pPr lvl="0"/>
            <a:r>
              <a:rPr lang="en-IN" dirty="0" err="1"/>
              <a:t>City_Category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 err="1"/>
              <a:t>Stay_In_Current_City_Years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Marital_Status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/>
              <a:t>Product_Category_1	(Numerical Variable)</a:t>
            </a:r>
          </a:p>
          <a:p>
            <a:pPr lvl="0"/>
            <a:r>
              <a:rPr lang="en-IN" dirty="0"/>
              <a:t>Product_Category_2	(Numerical Variable)</a:t>
            </a:r>
          </a:p>
          <a:p>
            <a:pPr lvl="0"/>
            <a:r>
              <a:rPr lang="en-IN" dirty="0"/>
              <a:t>Product_Category_3	(Numerical Variable)</a:t>
            </a:r>
          </a:p>
          <a:p>
            <a:pPr lvl="0"/>
            <a:r>
              <a:rPr lang="en-IN" dirty="0"/>
              <a:t>Purchase amount in dollars	(Numerical Variable)</a:t>
            </a:r>
          </a:p>
          <a:p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3D2DE30-05E8-471F-8ACA-78616DFE43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6724650" y="2479674"/>
            <a:ext cx="4914664" cy="40081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774488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6BFB-6744-4BC8-8D5A-126EDDF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Attributes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0059A91-5445-4BB7-8904-F36FE5BE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314575"/>
            <a:ext cx="10658474" cy="4200525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User Id: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maps person to the particular purchase</a:t>
            </a:r>
          </a:p>
          <a:p>
            <a:r>
              <a:rPr lang="en-IN" b="1" dirty="0"/>
              <a:t>Product Id: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tells how many purchases are made for a product</a:t>
            </a:r>
          </a:p>
          <a:p>
            <a:r>
              <a:rPr lang="en-IN" b="1" dirty="0"/>
              <a:t>Gender:</a:t>
            </a:r>
            <a:r>
              <a:rPr lang="en-IN" dirty="0"/>
              <a:t> Have only two variables: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 M</a:t>
            </a:r>
          </a:p>
          <a:p>
            <a:r>
              <a:rPr lang="en-IN" b="1" dirty="0"/>
              <a:t>Age: </a:t>
            </a:r>
            <a:r>
              <a:rPr lang="en-IN" dirty="0"/>
              <a:t>It is divided into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7 ranges</a:t>
            </a:r>
            <a:r>
              <a:rPr lang="en-IN" dirty="0"/>
              <a:t>, Here Age is Categorical Variable</a:t>
            </a:r>
          </a:p>
          <a:p>
            <a:r>
              <a:rPr lang="en-IN" b="1" dirty="0"/>
              <a:t>Occupation: </a:t>
            </a:r>
            <a:r>
              <a:rPr lang="en-IN" dirty="0"/>
              <a:t>There are 21 different occupation ranging from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0-21</a:t>
            </a:r>
          </a:p>
          <a:p>
            <a:r>
              <a:rPr lang="en-IN" b="1" dirty="0"/>
              <a:t>City Category: </a:t>
            </a:r>
            <a:r>
              <a:rPr lang="en-IN" dirty="0"/>
              <a:t>Cities in which customers have lived is categorized into three categories: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A, B,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  <a:p>
            <a:r>
              <a:rPr lang="en-IN" b="1" dirty="0"/>
              <a:t>Year.. :</a:t>
            </a:r>
            <a:r>
              <a:rPr lang="en-IN" dirty="0"/>
              <a:t> People have lived in the current city for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0-5 years</a:t>
            </a:r>
            <a:r>
              <a:rPr lang="en-IN" dirty="0"/>
              <a:t>. Here 5 could mean </a:t>
            </a:r>
            <a:r>
              <a:rPr lang="en-IN" dirty="0" err="1"/>
              <a:t>atleast</a:t>
            </a:r>
            <a:r>
              <a:rPr lang="en-IN" dirty="0"/>
              <a:t> 5 years</a:t>
            </a:r>
          </a:p>
          <a:p>
            <a:r>
              <a:rPr lang="en-IN" b="1" dirty="0"/>
              <a:t>Marital Status:</a:t>
            </a:r>
            <a:r>
              <a:rPr lang="en-IN" dirty="0"/>
              <a:t> People have their marriage status marked as either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 or 1</a:t>
            </a:r>
          </a:p>
          <a:p>
            <a:r>
              <a:rPr lang="en-IN" b="1" dirty="0"/>
              <a:t>Product Category 1</a:t>
            </a:r>
            <a:r>
              <a:rPr lang="en-IN" dirty="0"/>
              <a:t>: 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1-18</a:t>
            </a:r>
          </a:p>
          <a:p>
            <a:r>
              <a:rPr lang="en-IN" b="1" dirty="0"/>
              <a:t>Product Category 2: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2-18</a:t>
            </a:r>
          </a:p>
          <a:p>
            <a:r>
              <a:rPr lang="en-IN" b="1" dirty="0"/>
              <a:t>Product Category 3: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3-18</a:t>
            </a:r>
          </a:p>
          <a:p>
            <a:r>
              <a:rPr lang="en-IN" b="1" dirty="0"/>
              <a:t>Purchase: </a:t>
            </a:r>
            <a:r>
              <a:rPr lang="en-IN" dirty="0"/>
              <a:t>It is the amount people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spent in $ </a:t>
            </a:r>
            <a:r>
              <a:rPr lang="en-IN" dirty="0"/>
              <a:t>for purchases.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D2DE30-05E8-471F-8ACA-78616DFE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680825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Analysis..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55438" y="64690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045E-109D-4AE3-A0DC-A1F5F4C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“Gender”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88763" y="6430963"/>
            <a:ext cx="244475" cy="2444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1" y="2668357"/>
            <a:ext cx="9313818" cy="3762605"/>
          </a:xfrm>
        </p:spPr>
      </p:pic>
    </p:spTree>
    <p:extLst>
      <p:ext uri="{BB962C8B-B14F-4D97-AF65-F5344CB8AC3E}">
        <p14:creationId xmlns:p14="http://schemas.microsoft.com/office/powerpoint/2010/main" val="14384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“Age-Range”</a:t>
            </a:r>
          </a:p>
        </p:txBody>
      </p:sp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" y="2603499"/>
            <a:ext cx="10215155" cy="4081463"/>
          </a:xfrm>
        </p:spPr>
      </p:pic>
    </p:spTree>
    <p:extLst>
      <p:ext uri="{BB962C8B-B14F-4D97-AF65-F5344CB8AC3E}">
        <p14:creationId xmlns:p14="http://schemas.microsoft.com/office/powerpoint/2010/main" val="31608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marital status and gender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57" y="2603500"/>
            <a:ext cx="10450286" cy="3416300"/>
          </a:xfrm>
        </p:spPr>
      </p:pic>
    </p:spTree>
    <p:extLst>
      <p:ext uri="{BB962C8B-B14F-4D97-AF65-F5344CB8AC3E}">
        <p14:creationId xmlns:p14="http://schemas.microsoft.com/office/powerpoint/2010/main" val="1357926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213</TotalTime>
  <Words>384</Words>
  <Application>Microsoft Office PowerPoint</Application>
  <PresentationFormat>Widescreen</PresentationFormat>
  <Paragraphs>79</Paragraphs>
  <Slides>25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 Boardroom</vt:lpstr>
      <vt:lpstr>BLACK FRIDAY SALES</vt:lpstr>
      <vt:lpstr>About</vt:lpstr>
      <vt:lpstr>Process</vt:lpstr>
      <vt:lpstr>Attributes in Data</vt:lpstr>
      <vt:lpstr>Exploring Attributes</vt:lpstr>
      <vt:lpstr>Analysis..</vt:lpstr>
      <vt:lpstr>Analyse “Gender”</vt:lpstr>
      <vt:lpstr>Analyse “Age-Range”</vt:lpstr>
      <vt:lpstr>Comparing marital status and gender</vt:lpstr>
      <vt:lpstr>Comparing occupation and city category</vt:lpstr>
      <vt:lpstr>Top 10 products</vt:lpstr>
      <vt:lpstr>Analyse “Purchase”</vt:lpstr>
      <vt:lpstr>Analyse “Purchase” : Barplot</vt:lpstr>
      <vt:lpstr>Analyse “Purchase” : Histograms</vt:lpstr>
      <vt:lpstr>MULTIVARIATE DATA</vt:lpstr>
      <vt:lpstr>Analyse : “Years in Current City”</vt:lpstr>
      <vt:lpstr>Simple Random Sampling : With Replacement</vt:lpstr>
      <vt:lpstr>Simple Random Sampling : Without Replacement</vt:lpstr>
      <vt:lpstr>Systematic Sampling : Equal Probability</vt:lpstr>
      <vt:lpstr>Systematic Sampling : Unequal Probability</vt:lpstr>
      <vt:lpstr>Stratified Sampling : Sample Size =10</vt:lpstr>
      <vt:lpstr>Cluster Sampling</vt:lpstr>
      <vt:lpstr>Sampling</vt:lpstr>
      <vt:lpstr>Conclusion</vt:lpstr>
      <vt:lpstr>Thank you!!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Totla, Rajshri</dc:creator>
  <cp:lastModifiedBy>EXPERT SOLUTION</cp:lastModifiedBy>
  <cp:revision>87</cp:revision>
  <dcterms:created xsi:type="dcterms:W3CDTF">2018-12-16T06:06:32Z</dcterms:created>
  <dcterms:modified xsi:type="dcterms:W3CDTF">2023-03-03T09:10:58Z</dcterms:modified>
</cp:coreProperties>
</file>